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5" r:id="rId5"/>
    <p:sldId id="268" r:id="rId6"/>
    <p:sldId id="267" r:id="rId7"/>
    <p:sldId id="266" r:id="rId8"/>
    <p:sldId id="270" r:id="rId9"/>
    <p:sldId id="269" r:id="rId10"/>
    <p:sldId id="273" r:id="rId11"/>
    <p:sldId id="272" r:id="rId12"/>
    <p:sldId id="278" r:id="rId13"/>
    <p:sldId id="271" r:id="rId14"/>
    <p:sldId id="277" r:id="rId15"/>
    <p:sldId id="276" r:id="rId16"/>
    <p:sldId id="275" r:id="rId17"/>
    <p:sldId id="274" r:id="rId18"/>
    <p:sldId id="279" r:id="rId19"/>
    <p:sldId id="261" r:id="rId20"/>
    <p:sldId id="283" r:id="rId21"/>
    <p:sldId id="282" r:id="rId22"/>
    <p:sldId id="281" r:id="rId23"/>
    <p:sldId id="260" r:id="rId24"/>
    <p:sldId id="286" r:id="rId25"/>
    <p:sldId id="285" r:id="rId26"/>
    <p:sldId id="263" r:id="rId27"/>
    <p:sldId id="287" r:id="rId28"/>
    <p:sldId id="262" r:id="rId29"/>
    <p:sldId id="289" r:id="rId30"/>
    <p:sldId id="293" r:id="rId31"/>
    <p:sldId id="294" r:id="rId32"/>
    <p:sldId id="291" r:id="rId33"/>
    <p:sldId id="292" r:id="rId34"/>
    <p:sldId id="290" r:id="rId35"/>
    <p:sldId id="288" r:id="rId36"/>
    <p:sldId id="295" r:id="rId37"/>
    <p:sldId id="297" r:id="rId38"/>
    <p:sldId id="296" r:id="rId39"/>
    <p:sldId id="298" r:id="rId40"/>
    <p:sldId id="303" r:id="rId41"/>
    <p:sldId id="302" r:id="rId42"/>
    <p:sldId id="301" r:id="rId43"/>
    <p:sldId id="300" r:id="rId44"/>
    <p:sldId id="304" r:id="rId45"/>
    <p:sldId id="305" r:id="rId46"/>
    <p:sldId id="306" r:id="rId47"/>
    <p:sldId id="299" r:id="rId48"/>
    <p:sldId id="308" r:id="rId49"/>
    <p:sldId id="25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1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ABF4-33BE-A9D8-AB5E-976DCCA58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71B72-FD44-EF0D-8D00-150DF9EA2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1CFA2-8E3D-2B0C-8E31-D8FA97DB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6E64-8199-99E7-9F8B-65CAB00E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0E4B7-4E17-F403-1922-7458C344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F6AF-1B2E-E04C-C189-C4BDFF83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79D44-5B66-4F45-325B-1F6768ADA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9192-E507-6A5D-0D0B-E032986D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7B29-02D0-8B72-865F-6D825D10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6A61-821C-9177-8E6D-ABDFB0AC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F9F3E-F73B-0A54-169B-79276D7DB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4ACE9-7F68-1A37-EC2F-E7A70D5E9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9182F-2A0D-3133-76E3-8F5EB287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1ECCF-E0F7-5B6D-6407-996DFC50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3580-50E7-7006-75F8-F118BB66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8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679A-1227-A10A-285A-852E264E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3371-0337-38C1-8D47-FC8119AF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E10A-A0B2-8764-D205-75F9C0CD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4CE2D-478B-9997-AAE2-55994F9D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71F4-FDC1-7160-7622-A7F2664D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22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A26A-B65A-FF17-35B6-6F3FCB5A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512FC-D538-14D4-E055-498F80F30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FB5A-4897-1957-8925-9EBB2FF3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A25E4-6C28-B6E3-720F-8E4D11A0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93F56-0936-742D-5298-AEF33F51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8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FA36-7FC6-201D-4A00-810B406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07C9-73B6-00EC-760B-B61B96CCA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9137C-6A0A-BA6F-1413-3E60F9E5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4E253-F4B9-EAD1-FF09-15502500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F0D4-3D3E-F266-376A-554E8118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0D77A-E74B-8836-9FA2-4B5FC8D5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67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EF0E-00C7-46B9-9036-D67FE9D1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592A8-4222-67AC-19A3-BEFB9A8F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9D958-22DD-F466-3FD5-C0758B6E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9C353-A4DC-EBF1-9B01-DB5E6FDEE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1B2AE-330E-C8BD-18BE-B6E31D177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D2E0B-C15A-8CD3-D156-2C004F22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29FB0-C621-2210-A9CC-A7005EDF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2631-C3F4-69B8-BA36-220099F8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4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2071-678E-C255-575B-E3C8555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0F723-D08F-128F-B79F-4F28EB5A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24495-E2F5-640B-31EE-5E9D0491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FF243-1541-915D-9A02-A46446DA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C95A9-B990-B69A-D1B5-B4FEF63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E4D22-B56B-ADBD-0923-40E816BE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B2B76-70F6-D31F-DD68-E7951DB7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1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4A4E-49BF-0533-3004-4829D632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437F-9EB4-22D5-2D29-8CA5F969B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589D0-471B-0A6D-50D1-FA41EE0D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70D09-4C30-6824-8C32-443D55F8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6BCBD-8973-0FA1-445D-78F095F0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5B67D-F440-D0AB-2672-218A43A2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FCEC-EA3F-2FC7-7BB4-9193A2B1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9645F-B23C-D777-4361-F894328F2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6BA0-EC6F-6FDA-AF10-466D2251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3515B-36D0-7438-1C00-B653CC7F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9EA61-E7FA-0F54-29A7-4D87EE41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1281A-ECF1-2D0F-ED68-36E858E8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9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4EBC3-2687-EE16-2DE6-B7F2D19E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0F57-E28E-FEFD-6A96-A16B3EDAD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6C4CF-AD3A-34DF-02F8-E3849957D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E65B-F09D-0A46-A8AA-7F4B159CC37E}" type="datetimeFigureOut">
              <a:rPr lang="en-GB" smtClean="0"/>
              <a:t>15/10/2023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B3336-CD12-B284-CB2F-08B9640A6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CC45-0B0E-D254-9A2C-2C2809343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generated/numpy.ndarray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hyperlink" Target="http://scipy-lecture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39F-1932-467A-93A7-370311B5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L3. Data Science toolkit.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9473-3D7A-F4EF-E13E-C37ABD32D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21981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531-5FCE-DE72-490C-9AC1CA51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219"/>
            <a:ext cx="7772400" cy="44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4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8D0B0-A764-1BCA-E15D-68BD3A5D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3060"/>
            <a:ext cx="7772400" cy="41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10A54-0126-87D9-3980-3513D0446848}"/>
              </a:ext>
            </a:extLst>
          </p:cNvPr>
          <p:cNvSpPr txBox="1"/>
          <p:nvPr/>
        </p:nvSpPr>
        <p:spPr>
          <a:xfrm>
            <a:off x="974037" y="1421296"/>
            <a:ext cx="10793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NumPy (short for Numerical Python) was created in 2005 by merging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Helvetica" pitchFamily="2" charset="0"/>
              </a:rPr>
              <a:t>Numarray</a:t>
            </a:r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 into Numeric. </a:t>
            </a:r>
          </a:p>
          <a:p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NumPy library has evolved into an essential library for scientific computing in Python</a:t>
            </a:r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i.e. a building block of many other scientific libraries, such as SciPy, Scikit-learn, Pandas, and others.</a:t>
            </a:r>
          </a:p>
          <a:p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What makes NumPy so very attractive to the scientific community is the convenient Python interface for working with multi-dimensional array data structures efficiently; t</a:t>
            </a:r>
          </a:p>
          <a:p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The NumPy array data structure is also called </a:t>
            </a:r>
            <a:r>
              <a:rPr lang="en-GB" dirty="0" err="1"/>
              <a:t>ndarray</a:t>
            </a:r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, which is short for </a:t>
            </a:r>
            <a:r>
              <a:rPr lang="en-GB" b="0" i="1" dirty="0">
                <a:solidFill>
                  <a:srgbClr val="111111"/>
                </a:solidFill>
                <a:effectLst/>
                <a:latin typeface="Helvetica" pitchFamily="2" charset="0"/>
              </a:rPr>
              <a:t>n</a:t>
            </a:r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-dimensional array.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89A04-84BB-A46F-F2B9-B8BDB930C50D}"/>
              </a:ext>
            </a:extLst>
          </p:cNvPr>
          <p:cNvSpPr txBox="1"/>
          <p:nvPr/>
        </p:nvSpPr>
        <p:spPr>
          <a:xfrm>
            <a:off x="974037" y="4294853"/>
            <a:ext cx="108734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NumPy is built around </a:t>
            </a:r>
            <a:r>
              <a:rPr lang="en-GB" b="1" i="0" u="none" strike="noStrike" dirty="0">
                <a:solidFill>
                  <a:schemeClr val="accent1"/>
                </a:solidFill>
                <a:effectLst/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ndarrays</a:t>
            </a:r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 objects - high-performance multi-dimensional array data structures.</a:t>
            </a:r>
          </a:p>
          <a:p>
            <a:endParaRPr lang="en-GB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a one-dimensional NumPy array is a data structure representing a vector of elements </a:t>
            </a:r>
          </a:p>
          <a:p>
            <a:r>
              <a:rPr lang="en-GB" dirty="0">
                <a:solidFill>
                  <a:schemeClr val="accent1"/>
                </a:solidFill>
                <a:latin typeface="Helvetica" pitchFamily="2" charset="0"/>
              </a:rPr>
              <a:t>	</a:t>
            </a:r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i.e. a fixed-size Python list where all elements share the same type. </a:t>
            </a:r>
          </a:p>
          <a:p>
            <a:endParaRPr lang="en-GB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A two-dimensional array as a data structure to represent a matrix or a Python list of lists. </a:t>
            </a:r>
          </a:p>
          <a:p>
            <a:endParaRPr lang="en-GB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NumPy arrays can have up to 32 dimensions if it was compiled without alterations to the source code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94483-A6A1-6C61-C7CD-590A18F9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478"/>
            <a:ext cx="2064026" cy="5429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2F9AD-0901-204E-421C-78DFA87A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72" y="4575212"/>
            <a:ext cx="2736494" cy="2246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D2D7D-94E8-ABF7-D2A6-F0F3984A9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6810"/>
            <a:ext cx="2613266" cy="465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A1684-94EC-0D1E-BC1D-11FDB0FF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266" y="4151436"/>
            <a:ext cx="2263534" cy="22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F6EBE-9770-DD45-486F-363445A0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3" y="1321904"/>
            <a:ext cx="2322444" cy="5541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02C77-5353-39CC-1813-436CBB04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70" y="1321904"/>
            <a:ext cx="2364043" cy="192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D0E85-1C18-F8CE-C636-40F8E519C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140" y="3248991"/>
            <a:ext cx="5935478" cy="36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4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  <a:br>
              <a:rPr lang="en-GB" dirty="0"/>
            </a:br>
            <a:r>
              <a:rPr lang="en-GB" dirty="0"/>
              <a:t>Access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3D79-0355-4E51-51DD-AA8BF2C9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617726" cy="2195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4EF71-D3B4-7399-005B-5E3C7F3D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2412"/>
            <a:ext cx="35814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C8B23-C94E-A2F2-65C2-F751CA0A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2" y="1614798"/>
            <a:ext cx="4481395" cy="252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8181A-6420-8B97-7EC5-693F31E01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510" y="1928192"/>
            <a:ext cx="3036929" cy="3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  <a:br>
              <a:rPr lang="en-GB" dirty="0"/>
            </a:br>
            <a:r>
              <a:rPr lang="en-GB" dirty="0"/>
              <a:t>Keep it simple.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6CE8-4BB3-C4EE-CB68-209E8FFE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4126"/>
            <a:ext cx="3726305" cy="2808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C919B-CFF7-BF51-0C8A-988B6020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70" y="4652271"/>
            <a:ext cx="3594335" cy="1977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FA590-93D8-C079-95F4-B0E5BD76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408" y="1764125"/>
            <a:ext cx="3146287" cy="2310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68915-878D-6FC4-3140-842E1A76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451" y="1764125"/>
            <a:ext cx="2276371" cy="472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879854-8019-15BB-2EE6-7A739BCA3B3D}"/>
              </a:ext>
            </a:extLst>
          </p:cNvPr>
          <p:cNvSpPr txBox="1"/>
          <p:nvPr/>
        </p:nvSpPr>
        <p:spPr>
          <a:xfrm>
            <a:off x="4581940" y="4542184"/>
            <a:ext cx="3726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</a:t>
            </a:r>
            <a:r>
              <a:rPr lang="en-GB" sz="1600" dirty="0" err="1"/>
              <a:t>ufuncs</a:t>
            </a:r>
            <a:r>
              <a:rPr lang="en-GB" sz="1600" dirty="0"/>
              <a:t> for basic arithmetic operations are add, subtract, divide, multiply, power, and exp (exponential). However, NumPy uses operator overloading so that we can use mathematical operators (+, -, /, *, and **) directly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70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FDC62-597D-6D49-9662-BEF97DC2AA20}"/>
              </a:ext>
            </a:extLst>
          </p:cNvPr>
          <p:cNvSpPr txBox="1"/>
          <p:nvPr/>
        </p:nvSpPr>
        <p:spPr>
          <a:xfrm>
            <a:off x="838200" y="1500809"/>
            <a:ext cx="698883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useful unary </a:t>
            </a:r>
            <a:r>
              <a:rPr lang="en-GB" dirty="0" err="1"/>
              <a:t>ufuncs</a:t>
            </a:r>
            <a:r>
              <a:rPr lang="en-GB" dirty="0"/>
              <a:t> are:</a:t>
            </a:r>
          </a:p>
          <a:p>
            <a:endParaRPr lang="en-GB" dirty="0"/>
          </a:p>
          <a:p>
            <a:r>
              <a:rPr lang="en-GB" dirty="0" err="1">
                <a:solidFill>
                  <a:schemeClr val="accent1"/>
                </a:solidFill>
              </a:rPr>
              <a:t>np.mean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(computes arithmetic mean or average)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np.std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(computes the standard deviation)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np.var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(computes variance)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np.sort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(sorts an array)</a:t>
            </a:r>
          </a:p>
          <a:p>
            <a:r>
              <a:rPr lang="en-GB" dirty="0" err="1"/>
              <a:t>np.argsort</a:t>
            </a:r>
            <a:r>
              <a:rPr lang="en-GB" dirty="0"/>
              <a:t> (returns indices that would sort an array)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np.min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(returns the minimum value of an array)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np.max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(returns the maximum value of an array)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np.argmin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(returns the index of the minimum value)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np.argmax</a:t>
            </a:r>
            <a:r>
              <a:rPr lang="en-GB" dirty="0"/>
              <a:t> (returns the index of the maximum value)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np.array_equal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(checks if two arrays have the same shape and elements)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30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 broadcasting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C96E6-427C-2C73-E6BC-33612D00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3265"/>
            <a:ext cx="6464300" cy="134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8A4FB-C7F2-937A-CD1A-32FDFBB7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85" y="1681335"/>
            <a:ext cx="2081091" cy="174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90855-504E-B178-A220-C710936C9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714198"/>
            <a:ext cx="62103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8F7AB-E11B-8C10-0899-0DCCD188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984" y="3714198"/>
            <a:ext cx="2377509" cy="24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Flow.</a:t>
            </a:r>
            <a:br>
              <a:rPr lang="en-GB" dirty="0"/>
            </a:br>
            <a:r>
              <a:rPr lang="en-GB" dirty="0"/>
              <a:t>Conditional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74CF7-1935-495A-C8F7-6180CE7C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308D-4212-7AF1-0189-56EB2ABB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overview of your first steps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06564-0ECE-AC72-8F4C-1614FF31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types</a:t>
            </a:r>
          </a:p>
          <a:p>
            <a:r>
              <a:rPr lang="en-GB" dirty="0"/>
              <a:t>Control Flow</a:t>
            </a:r>
          </a:p>
          <a:p>
            <a:pPr lvl="1"/>
            <a:r>
              <a:rPr lang="en-GB" dirty="0"/>
              <a:t>Conditional statements</a:t>
            </a:r>
          </a:p>
          <a:p>
            <a:pPr lvl="1"/>
            <a:r>
              <a:rPr lang="en-GB" dirty="0"/>
              <a:t>Iterating through elements</a:t>
            </a:r>
          </a:p>
          <a:p>
            <a:r>
              <a:rPr lang="en-GB" dirty="0"/>
              <a:t>Variables and Functions</a:t>
            </a:r>
          </a:p>
          <a:p>
            <a:r>
              <a:rPr lang="en-GB" dirty="0"/>
              <a:t>Inputs and outputs</a:t>
            </a:r>
          </a:p>
          <a:p>
            <a:r>
              <a:rPr lang="en-GB" dirty="0"/>
              <a:t>Data visualisation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85F8-8FB6-A1BB-367B-304E994B4924}"/>
              </a:ext>
            </a:extLst>
          </p:cNvPr>
          <p:cNvSpPr txBox="1"/>
          <p:nvPr/>
        </p:nvSpPr>
        <p:spPr>
          <a:xfrm>
            <a:off x="6877877" y="1421296"/>
            <a:ext cx="4850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is intended as a quick recap for info already presented in other modules.</a:t>
            </a:r>
          </a:p>
          <a:p>
            <a:r>
              <a:rPr lang="en-GB" dirty="0">
                <a:solidFill>
                  <a:srgbClr val="FF0000"/>
                </a:solidFill>
              </a:rPr>
              <a:t>We are making sure we are all on the same page.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0A8D-B28C-BF70-B186-D93D8C71AA39}"/>
              </a:ext>
            </a:extLst>
          </p:cNvPr>
          <p:cNvSpPr txBox="1"/>
          <p:nvPr/>
        </p:nvSpPr>
        <p:spPr>
          <a:xfrm>
            <a:off x="9303025" y="5573236"/>
            <a:ext cx="27424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Suggested resources: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http://scipy-lectures.org/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Flow.</a:t>
            </a:r>
            <a:br>
              <a:rPr lang="en-GB" dirty="0"/>
            </a:br>
            <a:r>
              <a:rPr lang="en-GB" dirty="0"/>
              <a:t>Iterating with an index (for)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EEDAE-2532-3158-DC5E-1DBBF27D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2034195"/>
            <a:ext cx="7772400" cy="34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</a:t>
            </a:r>
            <a:br>
              <a:rPr lang="en-GB" dirty="0"/>
            </a:br>
            <a:r>
              <a:rPr lang="en-GB" dirty="0"/>
              <a:t>Iterating on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262C-69EC-A0B8-B113-8805FFFE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4" y="1714064"/>
            <a:ext cx="6596269" cy="51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0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522F9-CD16-2C44-8860-1982C524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2" y="1361661"/>
            <a:ext cx="6165536" cy="54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Variables and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E0B7D-65FB-54A2-AD50-7AEFC33D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440"/>
            <a:ext cx="4989176" cy="1937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48F55-B9DC-6DC5-DCCF-891C4FEB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6296"/>
            <a:ext cx="5880652" cy="3458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BA87E-6585-748B-7993-6529A722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1857967"/>
            <a:ext cx="5317435" cy="44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Variables and functions</a:t>
            </a:r>
            <a:br>
              <a:rPr lang="en-GB" dirty="0"/>
            </a:br>
            <a:r>
              <a:rPr lang="en-GB" dirty="0"/>
              <a:t>Parameters transferred by value/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E82B1-8085-424C-92D1-031061D9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690688"/>
            <a:ext cx="4025900" cy="5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EB68C-8710-EB80-C374-8AC7C4F8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713" y="1690688"/>
            <a:ext cx="2938670" cy="144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21A49-7C69-5F19-1939-C6243784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68" y="2326969"/>
            <a:ext cx="3579345" cy="198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A6778-9546-7F74-B3D8-071891131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434" y="4438902"/>
            <a:ext cx="3271907" cy="2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Variables and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FA2E4-AEF0-6FCA-55BD-35917820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1810"/>
            <a:ext cx="5443330" cy="2246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0B8D4-6963-3C7E-D008-34C9D4A7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8421"/>
            <a:ext cx="5681870" cy="32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Inputs and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C2D23-A18E-7C72-EBD2-DE157FE9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7" y="1300369"/>
            <a:ext cx="5349045" cy="296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44D5F-91CE-2533-FD15-94514DDC6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370"/>
            <a:ext cx="6032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Exception handling</a:t>
            </a:r>
            <a:br>
              <a:rPr lang="en-GB" dirty="0"/>
            </a:br>
            <a:r>
              <a:rPr lang="en-GB" dirty="0"/>
              <a:t>easier to ask for forgiveness than permission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62BDC-0C68-3CE7-C489-1CD195EE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70" y="1690688"/>
            <a:ext cx="5255639" cy="3417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A663E-65FD-36A0-E951-BC983C86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87" y="1690688"/>
            <a:ext cx="5901740" cy="227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33313-BE5D-A134-6C7C-C65D68DF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08" y="3965713"/>
            <a:ext cx="6035405" cy="19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visualisation.</a:t>
            </a:r>
            <a:br>
              <a:rPr lang="en-GB" dirty="0"/>
            </a:br>
            <a:r>
              <a:rPr lang="en-GB" dirty="0"/>
              <a:t>Matplotlib and Seaborn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DAB0E-AB0C-42A1-3DD2-3E91F494156D}"/>
              </a:ext>
            </a:extLst>
          </p:cNvPr>
          <p:cNvSpPr txBox="1"/>
          <p:nvPr/>
        </p:nvSpPr>
        <p:spPr>
          <a:xfrm>
            <a:off x="974036" y="1818861"/>
            <a:ext cx="46415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Matplotlib</a:t>
            </a:r>
          </a:p>
          <a:p>
            <a:endParaRPr lang="en-GB" dirty="0"/>
          </a:p>
          <a:p>
            <a:r>
              <a:rPr lang="en-GB" b="0" i="0" dirty="0">
                <a:effectLst/>
              </a:rPr>
              <a:t>It is used for basic graph plotting like line charts,  bar graphs and others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0" i="0" dirty="0">
                <a:effectLst/>
              </a:rPr>
              <a:t>It mainly works with datasets and arrays.</a:t>
            </a:r>
          </a:p>
          <a:p>
            <a:endParaRPr lang="en-GB" dirty="0"/>
          </a:p>
          <a:p>
            <a:r>
              <a:rPr lang="en-GB" dirty="0"/>
              <a:t>Matplotlib acts productively with data arrays and frames. It regards the aces and figures as objects.</a:t>
            </a:r>
          </a:p>
          <a:p>
            <a:endParaRPr lang="en-GB" dirty="0"/>
          </a:p>
          <a:p>
            <a:r>
              <a:rPr lang="en-GB" dirty="0"/>
              <a:t>Matplotlib is more customizable and pairs well with Pandas and </a:t>
            </a:r>
            <a:r>
              <a:rPr lang="en-GB" dirty="0" err="1"/>
              <a:t>Numpy</a:t>
            </a:r>
            <a:r>
              <a:rPr lang="en-GB" dirty="0"/>
              <a:t> for Exploratory Data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0A51B-D9E2-DAE9-4166-8AE1DC1F1CF4}"/>
              </a:ext>
            </a:extLst>
          </p:cNvPr>
          <p:cNvSpPr txBox="1"/>
          <p:nvPr/>
        </p:nvSpPr>
        <p:spPr>
          <a:xfrm>
            <a:off x="5615610" y="1818861"/>
            <a:ext cx="46415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Seaborn</a:t>
            </a:r>
          </a:p>
          <a:p>
            <a:endParaRPr lang="en-GB" dirty="0"/>
          </a:p>
          <a:p>
            <a:r>
              <a:rPr lang="en-GB" b="0" i="0" dirty="0">
                <a:effectLst/>
              </a:rPr>
              <a:t>It is mainly used for statistics visualization and can perform complex visualizations with fewer commands.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works with entire datasets.</a:t>
            </a:r>
          </a:p>
          <a:p>
            <a:endParaRPr lang="en-GB" dirty="0"/>
          </a:p>
          <a:p>
            <a:r>
              <a:rPr lang="en-GB" dirty="0"/>
              <a:t>Seaborn is considerably more organized and functional than Matplotlib and treats the entire dataset as a solitary unit.</a:t>
            </a:r>
          </a:p>
          <a:p>
            <a:endParaRPr lang="en-GB" dirty="0"/>
          </a:p>
          <a:p>
            <a:r>
              <a:rPr lang="en-GB" dirty="0"/>
              <a:t>Seaborn has more inbuilt themes and is mainly used for statistical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B3170-ACEC-4703-F4B6-08415B3A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60" y="6122099"/>
            <a:ext cx="3543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Line plots.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3F462-AD19-E941-97EE-E04FF7F5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43939" cy="498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AE8A6-DDBE-B426-EF68-F0763CFB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90688"/>
            <a:ext cx="7772400" cy="46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Python?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D8802-18A4-B2E0-E7EC-81D7F933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92" y="0"/>
            <a:ext cx="2679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D25D7-30AA-3D67-9CC4-9EF8EED3C86E}"/>
              </a:ext>
            </a:extLst>
          </p:cNvPr>
          <p:cNvSpPr txBox="1"/>
          <p:nvPr/>
        </p:nvSpPr>
        <p:spPr>
          <a:xfrm>
            <a:off x="838200" y="1510748"/>
            <a:ext cx="110887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is an imperative 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programming language</a:t>
            </a:r>
            <a:endParaRPr lang="en-GB" dirty="0">
              <a:solidFill>
                <a:srgbClr val="333332"/>
              </a:solidFill>
              <a:latin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	[</a:t>
            </a:r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other examples 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C/ C++, Fortran, Java, Scala, C#, Perl]</a:t>
            </a:r>
          </a:p>
          <a:p>
            <a:pPr algn="l"/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[a] is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1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interpreted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(as opposed to </a:t>
            </a:r>
            <a:r>
              <a:rPr lang="en-GB" b="0" i="1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compiled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) language. </a:t>
            </a:r>
          </a:p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can be used 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interactively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 - which commands and scripts can be executed.</a:t>
            </a:r>
          </a:p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is based on OOP (object-oriented paradigm), </a:t>
            </a:r>
          </a:p>
          <a:p>
            <a:pPr algn="l"/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	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with dynamic typing (the same variable may refer to objects of different types during execution)</a:t>
            </a:r>
          </a:p>
          <a:p>
            <a:pPr algn="l"/>
            <a:endParaRPr lang="en-GB" b="0" i="0" dirty="0">
              <a:solidFill>
                <a:srgbClr val="33333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[b] is released under an 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open-source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licence i.e. code can be used and distributed free of charge</a:t>
            </a:r>
          </a:p>
          <a:p>
            <a:pPr algn="just"/>
            <a:endParaRPr lang="en-GB" b="0" i="0" dirty="0">
              <a:solidFill>
                <a:srgbClr val="33333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[c]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 multi-platform </a:t>
            </a:r>
            <a:r>
              <a:rPr lang="en-GB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(portable across platforms)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is available for all OSs, Windows, Linux/Unix, MacOS X</a:t>
            </a:r>
          </a:p>
          <a:p>
            <a:pPr algn="just"/>
            <a:endParaRPr lang="en-GB" dirty="0">
              <a:solidFill>
                <a:srgbClr val="333332"/>
              </a:solidFill>
              <a:latin typeface="Arial" panose="020B0604020202020204" pitchFamily="34" charset="0"/>
            </a:endParaRP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[d] Python is a 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readable language 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with clear non-verbose syntax</a:t>
            </a:r>
          </a:p>
          <a:p>
            <a:pPr algn="just"/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a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nd easy to integrate/ interface with other languages, in particular C and C++.</a:t>
            </a:r>
          </a:p>
          <a:p>
            <a:pPr algn="just"/>
            <a:endParaRPr lang="en-GB" b="0" i="0" dirty="0">
              <a:solidFill>
                <a:srgbClr val="33333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[e] benefits from a large variety of 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high-quality (maintained) packages 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(from web frameworks to scientific computing).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visualisation.</a:t>
            </a:r>
            <a:br>
              <a:rPr lang="en-GB" dirty="0"/>
            </a:br>
            <a:r>
              <a:rPr lang="en-GB" dirty="0"/>
              <a:t>Line plots.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CB9DB-72E0-EFF9-63E7-2C8DD118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9578"/>
            <a:ext cx="5155096" cy="5178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D28DA-12D2-FD1D-F334-F3FEE546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1690688"/>
            <a:ext cx="4817165" cy="50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Line plots. Seaborn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5EF23-9F85-D60E-59F7-80052D52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86" y="1650932"/>
            <a:ext cx="4500217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Bar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0CED2-8D82-CEE5-0BBF-947C366E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68078" cy="508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0C1F3-34E7-00C0-15DA-B1A1FEBA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78" y="2149475"/>
            <a:ext cx="5257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Bar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D9313-D29A-1CFF-4D57-DE4C7E86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25600"/>
            <a:ext cx="5156200" cy="523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767FE-C67B-940B-962D-4DD05556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04" y="858943"/>
            <a:ext cx="4439344" cy="3067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3147B-8297-72BA-727D-69760ADED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04" y="3868857"/>
            <a:ext cx="4608996" cy="2989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9E252-52AF-4736-A63C-80EDBE032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493" y="3867060"/>
            <a:ext cx="4536109" cy="29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EB370-7E1E-DFFB-9E56-AF7388C4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26724" cy="249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08F369-BED1-0764-8513-7144B3DC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24" y="1690688"/>
            <a:ext cx="3621791" cy="2710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C1B33-B955-B35A-D5FA-948C9B4F7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14" y="1690688"/>
            <a:ext cx="3071413" cy="27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7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F7EB8-321F-3873-AC13-C78A3A4D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0660"/>
            <a:ext cx="5972829" cy="423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EBB14-CC33-D46E-0593-0557900B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13" y="2836709"/>
            <a:ext cx="6440264" cy="40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2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A04-6A3F-2DD0-6A13-B2EDE304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793CD-91CD-6B0E-D0EC-26247577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024"/>
            <a:ext cx="7772400" cy="44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6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A04-6A3F-2DD0-6A13-B2EDE304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Heatmaps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1AD2F-58BD-E31B-FE82-119BD6B64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1671872"/>
            <a:ext cx="7043530" cy="48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5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A04-6A3F-2DD0-6A13-B2EDE304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Heatmaps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77D98-913C-1C08-36FF-DD96F285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763"/>
            <a:ext cx="5330410" cy="4188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A1DB6-86CD-A958-50CA-FC4DCE76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73" y="1856641"/>
            <a:ext cx="5421021" cy="4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51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1C668-7DDB-8920-4F63-5CE87A44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57" y="2078255"/>
            <a:ext cx="20066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D1F7E-523B-1236-0AF6-4F6D7311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4" y="1690688"/>
            <a:ext cx="7772400" cy="2235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6C255-EC2D-E602-A1EB-DD02F7E15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66" y="3926323"/>
            <a:ext cx="7772400" cy="18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86F7D-5B82-19AE-4E9C-960ADDF2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0" y="1371600"/>
            <a:ext cx="3750702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257B0-B440-40F5-5B2C-B0B1144830B0}"/>
              </a:ext>
            </a:extLst>
          </p:cNvPr>
          <p:cNvSpPr txBox="1"/>
          <p:nvPr/>
        </p:nvSpPr>
        <p:spPr>
          <a:xfrm>
            <a:off x="5019261" y="1690688"/>
            <a:ext cx="270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Basic arithmetic operators:</a:t>
            </a:r>
          </a:p>
          <a:p>
            <a:r>
              <a:rPr lang="en-GB" dirty="0"/>
              <a:t>+ - * /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26E0-1EBA-118F-178C-16810444BA70}"/>
              </a:ext>
            </a:extLst>
          </p:cNvPr>
          <p:cNvSpPr txBox="1"/>
          <p:nvPr/>
        </p:nvSpPr>
        <p:spPr>
          <a:xfrm>
            <a:off x="6915413" y="2152353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Beware of differences between Python2 and Python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9E221-08D4-01B3-D84E-F9D9E6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61" y="2642452"/>
            <a:ext cx="2525406" cy="375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9F4AB-B760-DEB2-5B13-EDD0053C0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426" y="3866416"/>
            <a:ext cx="3759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E7269-6CC6-F7C8-5612-9F5DBC68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93" y="1690688"/>
            <a:ext cx="4863073" cy="2314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DCA11-7415-2416-B825-1704F932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59" y="1690688"/>
            <a:ext cx="4506991" cy="333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CEDE-720E-29BE-F88F-CED1FE27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5285"/>
            <a:ext cx="3469784" cy="28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C5270-2F6F-5817-05AB-74A33D9D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46900" cy="124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B3E96-1D1B-8F6C-FC40-C933425B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7237"/>
            <a:ext cx="13716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D914B-05D6-19A2-A8EA-BFD89635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861" y="3127237"/>
            <a:ext cx="2895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1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datasets.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9071-7C67-CE3A-6141-BC84D7CD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583454"/>
            <a:ext cx="7772400" cy="4148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0678D-2C1D-0206-E4E2-4CEAF9F4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13" y="2561535"/>
            <a:ext cx="4648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</a:t>
            </a:r>
            <a:r>
              <a:rPr lang="en-GB" dirty="0" err="1"/>
              <a:t>datasets.Matplotlib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304BF-53C8-B5B6-E8AB-A8FAAAAD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14432" cy="48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dataset. Seaborn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B7800-2286-9B9B-3252-C722A9C7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8" y="1690688"/>
            <a:ext cx="5149022" cy="5018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D078B4-EE89-310D-87D5-3D3CCA44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37" y="2153729"/>
            <a:ext cx="5790372" cy="4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CEE41-F36E-E93F-9BE8-E5E84120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17" y="1970766"/>
            <a:ext cx="5869883" cy="430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43EB0-E7B2-D442-4A7B-5955E9D8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90372" cy="4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66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B5694-9E34-0EC4-6410-38890007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00422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93881-D853-88CF-070C-0E0442C8857D}"/>
              </a:ext>
            </a:extLst>
          </p:cNvPr>
          <p:cNvSpPr txBox="1"/>
          <p:nvPr/>
        </p:nvSpPr>
        <p:spPr>
          <a:xfrm>
            <a:off x="8478076" y="3796748"/>
            <a:ext cx="371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some positive/ negative characteristics for this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16902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53CF0-67D2-73CF-1FCE-8D25FEAB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492"/>
            <a:ext cx="5174974" cy="5269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F5F77D-4F1A-5844-85F5-B4B77E23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27" y="1027905"/>
            <a:ext cx="5907155" cy="58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B77A6-D36B-A670-9D4C-5AB0EA5B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426"/>
            <a:ext cx="7772400" cy="3545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57C67-DB81-5994-53D8-5A914F124372}"/>
              </a:ext>
            </a:extLst>
          </p:cNvPr>
          <p:cNvSpPr txBox="1"/>
          <p:nvPr/>
        </p:nvSpPr>
        <p:spPr>
          <a:xfrm>
            <a:off x="4724400" y="3428999"/>
            <a:ext cx="480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dataset is ready for some ML pre-processing!</a:t>
            </a:r>
          </a:p>
        </p:txBody>
      </p:sp>
    </p:spTree>
    <p:extLst>
      <p:ext uri="{BB962C8B-B14F-4D97-AF65-F5344CB8AC3E}">
        <p14:creationId xmlns:p14="http://schemas.microsoft.com/office/powerpoint/2010/main" val="367213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6199B-CA97-A792-D697-0063B2D98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Next Lecture …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FDB3A2-C998-98D5-F4DE-980F1357C0EC}"/>
              </a:ext>
            </a:extLst>
          </p:cNvPr>
          <p:cNvSpPr txBox="1">
            <a:spLocks/>
          </p:cNvSpPr>
          <p:nvPr/>
        </p:nvSpPr>
        <p:spPr>
          <a:xfrm>
            <a:off x="1524000" y="25549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L4. Data Science toolkit. Part 2</a:t>
            </a:r>
          </a:p>
        </p:txBody>
      </p:sp>
    </p:spTree>
    <p:extLst>
      <p:ext uri="{BB962C8B-B14F-4D97-AF65-F5344CB8AC3E}">
        <p14:creationId xmlns:p14="http://schemas.microsoft.com/office/powerpoint/2010/main" val="29023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47F3C-A9D8-1A37-4B17-2073406A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107"/>
            <a:ext cx="6447183" cy="5362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E00F8-906E-F49D-B518-802277CF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68" y="4149587"/>
            <a:ext cx="4838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865EC-57C8-EDC0-500A-C091FAE2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245"/>
            <a:ext cx="7772400" cy="3446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FBA2CD-CAA9-DA2D-D1AF-F6E4AEAF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439" y="2736780"/>
            <a:ext cx="6954078" cy="40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181ED-3D4B-7AB4-D0FD-004B420A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2462"/>
            <a:ext cx="6433729" cy="5070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CC6D0D-6F1F-5A09-B606-3337DE80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690688"/>
            <a:ext cx="5791200" cy="1288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D6C0F-36CC-764A-A2E2-047A0A51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24" y="3321090"/>
            <a:ext cx="3929661" cy="16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C429-B98E-F09F-95A2-16AB1BC2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578"/>
            <a:ext cx="73660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9500A-AD78-D70F-F368-8F5B0E578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634857"/>
            <a:ext cx="7772400" cy="52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A963C-9B71-E25D-FFCC-4A3C1F24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2" y="1319948"/>
            <a:ext cx="7772400" cy="50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1097</Words>
  <Application>Microsoft Macintosh PowerPoint</Application>
  <PresentationFormat>Widescreen</PresentationFormat>
  <Paragraphs>138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Helvetica</vt:lpstr>
      <vt:lpstr>Office Theme</vt:lpstr>
      <vt:lpstr>Applied Data Science L3. Data Science toolkit. Part 1</vt:lpstr>
      <vt:lpstr>Quick overview of your first steps in Python</vt:lpstr>
      <vt:lpstr>Why Python?</vt:lpstr>
      <vt:lpstr>Python. Basic types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NumPy</vt:lpstr>
      <vt:lpstr>Python. Basic types. NumPy</vt:lpstr>
      <vt:lpstr>Python. Basic types. NumPy</vt:lpstr>
      <vt:lpstr>Python. Basic types. NumPy Access elements</vt:lpstr>
      <vt:lpstr>Python. Basic types. NumPy Keep it simple.</vt:lpstr>
      <vt:lpstr>Python. Basic types. NumPy</vt:lpstr>
      <vt:lpstr>Python. Basic types. NumPy broadcasting</vt:lpstr>
      <vt:lpstr>Python. Control Flow. Conditional statements</vt:lpstr>
      <vt:lpstr>Python. Control Flow. Iterating with an index (for)</vt:lpstr>
      <vt:lpstr>Python. Control Flow Iterating on conditions</vt:lpstr>
      <vt:lpstr>Python. Control Flow</vt:lpstr>
      <vt:lpstr>Python. Variables and functions</vt:lpstr>
      <vt:lpstr>Python. Variables and functions Parameters transferred by value/ reference</vt:lpstr>
      <vt:lpstr>Python. Variables and functions</vt:lpstr>
      <vt:lpstr>Python. Inputs and Outputs</vt:lpstr>
      <vt:lpstr>Python. Exception handling easier to ask for forgiveness than permission</vt:lpstr>
      <vt:lpstr>Python. Data visualisation. Matplotlib and Seaborn</vt:lpstr>
      <vt:lpstr>Python. Data visualisation Line plots. Matplotlib</vt:lpstr>
      <vt:lpstr>Python. Data visualisation. Line plots. Matplotlib</vt:lpstr>
      <vt:lpstr>Python. Data visualisation Line plots. Seaborn</vt:lpstr>
      <vt:lpstr>Python. Data visualisation Bar plots</vt:lpstr>
      <vt:lpstr>Python. Data visualisation Bar plots</vt:lpstr>
      <vt:lpstr>Python. Data visualisation Histograms</vt:lpstr>
      <vt:lpstr>Python. Data visualisation Histograms</vt:lpstr>
      <vt:lpstr>Python. Data visualisation Histograms</vt:lpstr>
      <vt:lpstr>Python. Data visualisation Heatmaps</vt:lpstr>
      <vt:lpstr>Python. Data visualisation Heatmaps</vt:lpstr>
      <vt:lpstr>Python. Data visualisation Iris datasets</vt:lpstr>
      <vt:lpstr>Python. Data visualisation Iris datasets</vt:lpstr>
      <vt:lpstr>Python. Data visualisation Iris datasets</vt:lpstr>
      <vt:lpstr>Python. Data visualisation Iris datasets. Matplotlib</vt:lpstr>
      <vt:lpstr>Python. Data visualisation Iris datasets.Matplotlib</vt:lpstr>
      <vt:lpstr>Python. Data visualisation Iris dataset. Seaborn</vt:lpstr>
      <vt:lpstr>Python. Data visualisation Iris dataset</vt:lpstr>
      <vt:lpstr>Python. Data visualisation Iris dataset</vt:lpstr>
      <vt:lpstr>Python. Data visualisation Iris dataset</vt:lpstr>
      <vt:lpstr>Python. Data visualisation Iris dataset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L3. Data Science toolkit. Part 1</dc:title>
  <dc:creator>Irina Mohorianu</dc:creator>
  <cp:lastModifiedBy>Irina Mohorianu</cp:lastModifiedBy>
  <cp:revision>5</cp:revision>
  <dcterms:created xsi:type="dcterms:W3CDTF">2023-10-15T11:34:14Z</dcterms:created>
  <dcterms:modified xsi:type="dcterms:W3CDTF">2023-10-15T17:57:23Z</dcterms:modified>
</cp:coreProperties>
</file>